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3449300" cy="7575550"/>
  <p:notesSz cx="13449300" cy="75755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3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94675"/>
  </p:normalViewPr>
  <p:slideViewPr>
    <p:cSldViewPr>
      <p:cViewPr varScale="1">
        <p:scale>
          <a:sx n="107" d="100"/>
          <a:sy n="107" d="100"/>
        </p:scale>
        <p:origin x="416" y="184"/>
      </p:cViewPr>
      <p:guideLst>
        <p:guide orient="horz" pos="2880"/>
        <p:guide pos="3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8697" y="2348420"/>
            <a:ext cx="11431905" cy="1590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17395" y="4242308"/>
            <a:ext cx="9414510" cy="1893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3/30/23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3/30/23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72465" y="1742376"/>
            <a:ext cx="5850445" cy="49998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926389" y="1742376"/>
            <a:ext cx="5850445" cy="49998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3/30/23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3/30/23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3/30/23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465" y="303022"/>
            <a:ext cx="1210437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465" y="1742376"/>
            <a:ext cx="1210437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572762" y="7045261"/>
            <a:ext cx="4303776" cy="378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72465" y="7045261"/>
            <a:ext cx="3093339" cy="378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3/30/23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83496" y="7045261"/>
            <a:ext cx="3093339" cy="378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 b="0" i="0">
          <a:latin typeface="Arial" panose="020B0604020202020204" pitchFamily="34" charset="0"/>
          <a:ea typeface="+mj-ea"/>
          <a:cs typeface="+mj-cs"/>
        </a:defRPr>
      </a:lvl1pPr>
    </p:titleStyle>
    <p:bodyStyle>
      <a:lvl1pPr marL="0">
        <a:defRPr b="0" i="0">
          <a:latin typeface="Arial" panose="020B0604020202020204" pitchFamily="34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nergieinverdi.d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energieinverdi.de/plakatgenerato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1847850" y="3863975"/>
            <a:ext cx="10820400" cy="457200"/>
          </a:xfrm>
          <a:custGeom>
            <a:avLst/>
            <a:gdLst/>
            <a:ahLst/>
            <a:cxnLst/>
            <a:rect l="l" t="t" r="r" b="b"/>
            <a:pathLst>
              <a:path w="9599295" h="432435">
                <a:moveTo>
                  <a:pt x="9598863" y="0"/>
                </a:moveTo>
                <a:lnTo>
                  <a:pt x="0" y="0"/>
                </a:lnTo>
                <a:lnTo>
                  <a:pt x="0" y="432003"/>
                </a:lnTo>
                <a:lnTo>
                  <a:pt x="9598863" y="432003"/>
                </a:lnTo>
                <a:lnTo>
                  <a:pt x="9598863" y="0"/>
                </a:lnTo>
                <a:close/>
              </a:path>
            </a:pathLst>
          </a:custGeom>
          <a:solidFill>
            <a:srgbClr val="EB5A55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48" name="object 18">
            <a:extLst>
              <a:ext uri="{FF2B5EF4-FFF2-40B4-BE49-F238E27FC236}">
                <a16:creationId xmlns:a16="http://schemas.microsoft.com/office/drawing/2014/main" id="{3FD6A87C-4600-1301-EE7B-6B5056E54C50}"/>
              </a:ext>
            </a:extLst>
          </p:cNvPr>
          <p:cNvSpPr/>
          <p:nvPr/>
        </p:nvSpPr>
        <p:spPr>
          <a:xfrm flipH="1">
            <a:off x="1771650" y="38639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51" name="object 18">
            <a:extLst>
              <a:ext uri="{FF2B5EF4-FFF2-40B4-BE49-F238E27FC236}">
                <a16:creationId xmlns:a16="http://schemas.microsoft.com/office/drawing/2014/main" id="{03A7128C-6B6D-64A6-725A-E4042D792BDA}"/>
              </a:ext>
            </a:extLst>
          </p:cNvPr>
          <p:cNvSpPr/>
          <p:nvPr/>
        </p:nvSpPr>
        <p:spPr>
          <a:xfrm flipH="1">
            <a:off x="4819650" y="38639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57" name="object 19">
            <a:extLst>
              <a:ext uri="{FF2B5EF4-FFF2-40B4-BE49-F238E27FC236}">
                <a16:creationId xmlns:a16="http://schemas.microsoft.com/office/drawing/2014/main" id="{3FB6B0D3-8980-175C-780D-26035B1AB848}"/>
              </a:ext>
            </a:extLst>
          </p:cNvPr>
          <p:cNvSpPr/>
          <p:nvPr/>
        </p:nvSpPr>
        <p:spPr>
          <a:xfrm>
            <a:off x="7181850" y="4854575"/>
            <a:ext cx="19050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Endspurt: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Beginn 2.  Aktionswelle!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b="1" dirty="0"/>
          </a:p>
        </p:txBody>
      </p:sp>
      <p:sp>
        <p:nvSpPr>
          <p:cNvPr id="52" name="object 19">
            <a:extLst>
              <a:ext uri="{FF2B5EF4-FFF2-40B4-BE49-F238E27FC236}">
                <a16:creationId xmlns:a16="http://schemas.microsoft.com/office/drawing/2014/main" id="{FACDBE31-5A01-C53B-62C7-9124AF00F478}"/>
              </a:ext>
            </a:extLst>
          </p:cNvPr>
          <p:cNvSpPr/>
          <p:nvPr/>
        </p:nvSpPr>
        <p:spPr>
          <a:xfrm>
            <a:off x="4895850" y="4854575"/>
            <a:ext cx="17526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Feiertage: Karfreitag 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 Ostermontag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b="1" dirty="0"/>
          </a:p>
        </p:txBody>
      </p:sp>
      <p:sp>
        <p:nvSpPr>
          <p:cNvPr id="19" name="object 19"/>
          <p:cNvSpPr/>
          <p:nvPr/>
        </p:nvSpPr>
        <p:spPr>
          <a:xfrm>
            <a:off x="1847850" y="4854575"/>
            <a:ext cx="19050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 Friedenspflicht: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Beginn 1.  Aktionswelle!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b="1" dirty="0"/>
          </a:p>
        </p:txBody>
      </p:sp>
      <p:sp>
        <p:nvSpPr>
          <p:cNvPr id="31" name="object 31"/>
          <p:cNvSpPr txBox="1"/>
          <p:nvPr/>
        </p:nvSpPr>
        <p:spPr>
          <a:xfrm>
            <a:off x="1924050" y="4549775"/>
            <a:ext cx="9144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object 4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82450" y="130175"/>
            <a:ext cx="1198755" cy="1080000"/>
          </a:xfrm>
          <a:prstGeom prst="rect">
            <a:avLst/>
          </a:prstGeom>
        </p:spPr>
      </p:pic>
      <p:sp>
        <p:nvSpPr>
          <p:cNvPr id="49" name="object 31">
            <a:extLst>
              <a:ext uri="{FF2B5EF4-FFF2-40B4-BE49-F238E27FC236}">
                <a16:creationId xmlns:a16="http://schemas.microsoft.com/office/drawing/2014/main" id="{384E65BD-3554-3CF2-4354-923998AA6073}"/>
              </a:ext>
            </a:extLst>
          </p:cNvPr>
          <p:cNvSpPr txBox="1"/>
          <p:nvPr/>
        </p:nvSpPr>
        <p:spPr>
          <a:xfrm>
            <a:off x="4972050" y="45497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07.-10.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18">
            <a:extLst>
              <a:ext uri="{FF2B5EF4-FFF2-40B4-BE49-F238E27FC236}">
                <a16:creationId xmlns:a16="http://schemas.microsoft.com/office/drawing/2014/main" id="{C18394B4-F6A8-0651-A87D-31458558FC79}"/>
              </a:ext>
            </a:extLst>
          </p:cNvPr>
          <p:cNvSpPr/>
          <p:nvPr/>
        </p:nvSpPr>
        <p:spPr>
          <a:xfrm flipH="1">
            <a:off x="7105650" y="38639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56" name="object 31">
            <a:extLst>
              <a:ext uri="{FF2B5EF4-FFF2-40B4-BE49-F238E27FC236}">
                <a16:creationId xmlns:a16="http://schemas.microsoft.com/office/drawing/2014/main" id="{6DE0894D-34D9-BA8A-38D4-5C3F2959FCB8}"/>
              </a:ext>
            </a:extLst>
          </p:cNvPr>
          <p:cNvSpPr txBox="1"/>
          <p:nvPr/>
        </p:nvSpPr>
        <p:spPr>
          <a:xfrm>
            <a:off x="7258050" y="45497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bject 31">
            <a:extLst>
              <a:ext uri="{FF2B5EF4-FFF2-40B4-BE49-F238E27FC236}">
                <a16:creationId xmlns:a16="http://schemas.microsoft.com/office/drawing/2014/main" id="{78331185-1A72-C6DD-0360-4B9686255188}"/>
              </a:ext>
            </a:extLst>
          </p:cNvPr>
          <p:cNvSpPr txBox="1"/>
          <p:nvPr/>
        </p:nvSpPr>
        <p:spPr>
          <a:xfrm>
            <a:off x="9544050" y="45497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bject 31">
            <a:extLst>
              <a:ext uri="{FF2B5EF4-FFF2-40B4-BE49-F238E27FC236}">
                <a16:creationId xmlns:a16="http://schemas.microsoft.com/office/drawing/2014/main" id="{31762162-071D-0382-2862-0829576CF875}"/>
              </a:ext>
            </a:extLst>
          </p:cNvPr>
          <p:cNvSpPr txBox="1"/>
          <p:nvPr/>
        </p:nvSpPr>
        <p:spPr>
          <a:xfrm>
            <a:off x="11449050" y="45497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18">
            <a:extLst>
              <a:ext uri="{FF2B5EF4-FFF2-40B4-BE49-F238E27FC236}">
                <a16:creationId xmlns:a16="http://schemas.microsoft.com/office/drawing/2014/main" id="{58594E58-1FE0-26C1-80A5-79A529A2689C}"/>
              </a:ext>
            </a:extLst>
          </p:cNvPr>
          <p:cNvSpPr/>
          <p:nvPr/>
        </p:nvSpPr>
        <p:spPr>
          <a:xfrm flipH="1">
            <a:off x="9391650" y="38639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 dirty="0"/>
          </a:p>
        </p:txBody>
      </p:sp>
      <p:sp>
        <p:nvSpPr>
          <p:cNvPr id="61" name="object 18">
            <a:extLst>
              <a:ext uri="{FF2B5EF4-FFF2-40B4-BE49-F238E27FC236}">
                <a16:creationId xmlns:a16="http://schemas.microsoft.com/office/drawing/2014/main" id="{35AEC19A-F86E-1DFD-23EE-399D54ABE227}"/>
              </a:ext>
            </a:extLst>
          </p:cNvPr>
          <p:cNvSpPr/>
          <p:nvPr/>
        </p:nvSpPr>
        <p:spPr>
          <a:xfrm flipH="1">
            <a:off x="11296650" y="38639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65" name="object 19">
            <a:extLst>
              <a:ext uri="{FF2B5EF4-FFF2-40B4-BE49-F238E27FC236}">
                <a16:creationId xmlns:a16="http://schemas.microsoft.com/office/drawing/2014/main" id="{EB8C1ED6-FE09-D675-CFFE-DBFC492509A7}"/>
              </a:ext>
            </a:extLst>
          </p:cNvPr>
          <p:cNvSpPr/>
          <p:nvPr/>
        </p:nvSpPr>
        <p:spPr>
          <a:xfrm>
            <a:off x="9467850" y="4854575"/>
            <a:ext cx="16002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Zweite 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Verhandlungsrunde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b="1" dirty="0"/>
          </a:p>
        </p:txBody>
      </p:sp>
      <p:sp>
        <p:nvSpPr>
          <p:cNvPr id="67" name="object 19">
            <a:extLst>
              <a:ext uri="{FF2B5EF4-FFF2-40B4-BE49-F238E27FC236}">
                <a16:creationId xmlns:a16="http://schemas.microsoft.com/office/drawing/2014/main" id="{F5C4BD60-1A04-9443-1885-36EA3883C9A6}"/>
              </a:ext>
            </a:extLst>
          </p:cNvPr>
          <p:cNvSpPr/>
          <p:nvPr/>
        </p:nvSpPr>
        <p:spPr>
          <a:xfrm>
            <a:off x="11372850" y="4854575"/>
            <a:ext cx="16002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Dritte 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Verhandlungsrunde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b="1" dirty="0"/>
          </a:p>
        </p:txBody>
      </p:sp>
      <p:sp>
        <p:nvSpPr>
          <p:cNvPr id="70" name="object 24">
            <a:extLst>
              <a:ext uri="{FF2B5EF4-FFF2-40B4-BE49-F238E27FC236}">
                <a16:creationId xmlns:a16="http://schemas.microsoft.com/office/drawing/2014/main" id="{729BBDA4-1FA9-DEB6-81B1-FF0F6E856BFC}"/>
              </a:ext>
            </a:extLst>
          </p:cNvPr>
          <p:cNvSpPr txBox="1"/>
          <p:nvPr/>
        </p:nvSpPr>
        <p:spPr>
          <a:xfrm>
            <a:off x="925830" y="206375"/>
            <a:ext cx="25146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Aktionszeitraum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bject 18">
            <a:extLst>
              <a:ext uri="{FF2B5EF4-FFF2-40B4-BE49-F238E27FC236}">
                <a16:creationId xmlns:a16="http://schemas.microsoft.com/office/drawing/2014/main" id="{30D5C6A0-770A-DF72-6F57-D102B05C5959}"/>
              </a:ext>
            </a:extLst>
          </p:cNvPr>
          <p:cNvSpPr/>
          <p:nvPr/>
        </p:nvSpPr>
        <p:spPr>
          <a:xfrm>
            <a:off x="8629650" y="3101975"/>
            <a:ext cx="76201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73" name="object 31">
            <a:extLst>
              <a:ext uri="{FF2B5EF4-FFF2-40B4-BE49-F238E27FC236}">
                <a16:creationId xmlns:a16="http://schemas.microsoft.com/office/drawing/2014/main" id="{D2F55F83-446B-49A0-1DE1-651F9A086EBC}"/>
              </a:ext>
            </a:extLst>
          </p:cNvPr>
          <p:cNvSpPr txBox="1"/>
          <p:nvPr/>
        </p:nvSpPr>
        <p:spPr>
          <a:xfrm>
            <a:off x="8705850" y="35591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ject 19">
            <a:extLst>
              <a:ext uri="{FF2B5EF4-FFF2-40B4-BE49-F238E27FC236}">
                <a16:creationId xmlns:a16="http://schemas.microsoft.com/office/drawing/2014/main" id="{ACA8E428-520E-AB89-62BE-8910664CE94D}"/>
              </a:ext>
            </a:extLst>
          </p:cNvPr>
          <p:cNvSpPr/>
          <p:nvPr/>
        </p:nvSpPr>
        <p:spPr>
          <a:xfrm>
            <a:off x="0" y="3863975"/>
            <a:ext cx="1719943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 dirty="0"/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24255355-D036-D917-1F9D-A58BA9912344}"/>
              </a:ext>
            </a:extLst>
          </p:cNvPr>
          <p:cNvSpPr txBox="1"/>
          <p:nvPr/>
        </p:nvSpPr>
        <p:spPr>
          <a:xfrm>
            <a:off x="65314" y="3940175"/>
            <a:ext cx="1447800" cy="212238"/>
          </a:xfrm>
          <a:prstGeom prst="rect">
            <a:avLst/>
          </a:prstGeom>
          <a:solidFill>
            <a:srgbClr val="4CBCC0"/>
          </a:solidFill>
        </p:spPr>
        <p:txBody>
          <a:bodyPr vert="horz" wrap="square" lIns="0" tIns="4254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335"/>
              </a:spcBef>
            </a:pP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TK, 31.3.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19">
            <a:extLst>
              <a:ext uri="{FF2B5EF4-FFF2-40B4-BE49-F238E27FC236}">
                <a16:creationId xmlns:a16="http://schemas.microsoft.com/office/drawing/2014/main" id="{C2F2F804-122D-1B47-AD93-4105054F0DAD}"/>
              </a:ext>
            </a:extLst>
          </p:cNvPr>
          <p:cNvSpPr/>
          <p:nvPr/>
        </p:nvSpPr>
        <p:spPr>
          <a:xfrm>
            <a:off x="0" y="4397375"/>
            <a:ext cx="1719943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 dirty="0"/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0833A26E-4D58-D8A0-0006-B5078B55BD5A}"/>
              </a:ext>
            </a:extLst>
          </p:cNvPr>
          <p:cNvSpPr txBox="1"/>
          <p:nvPr/>
        </p:nvSpPr>
        <p:spPr>
          <a:xfrm>
            <a:off x="65314" y="4489937"/>
            <a:ext cx="1249136" cy="212238"/>
          </a:xfrm>
          <a:prstGeom prst="rect">
            <a:avLst/>
          </a:prstGeom>
          <a:solidFill>
            <a:srgbClr val="4CBCC0"/>
          </a:solidFill>
        </p:spPr>
        <p:txBody>
          <a:bodyPr vert="horz" wrap="square" lIns="0" tIns="4254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335"/>
              </a:spcBef>
            </a:pP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BFA, 21./22.3.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19">
            <a:extLst>
              <a:ext uri="{FF2B5EF4-FFF2-40B4-BE49-F238E27FC236}">
                <a16:creationId xmlns:a16="http://schemas.microsoft.com/office/drawing/2014/main" id="{0D5F63AB-74E4-65AE-DE83-14FE2CAF8292}"/>
              </a:ext>
            </a:extLst>
          </p:cNvPr>
          <p:cNvSpPr/>
          <p:nvPr/>
        </p:nvSpPr>
        <p:spPr>
          <a:xfrm>
            <a:off x="2457450" y="3025775"/>
            <a:ext cx="16002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Besprechung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b="1" dirty="0"/>
          </a:p>
        </p:txBody>
      </p:sp>
      <p:sp>
        <p:nvSpPr>
          <p:cNvPr id="10" name="object 18">
            <a:extLst>
              <a:ext uri="{FF2B5EF4-FFF2-40B4-BE49-F238E27FC236}">
                <a16:creationId xmlns:a16="http://schemas.microsoft.com/office/drawing/2014/main" id="{D5F250E4-4298-731A-1710-F1B02698A679}"/>
              </a:ext>
            </a:extLst>
          </p:cNvPr>
          <p:cNvSpPr/>
          <p:nvPr/>
        </p:nvSpPr>
        <p:spPr>
          <a:xfrm flipH="1">
            <a:off x="2381250" y="31019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12" name="object 31">
            <a:extLst>
              <a:ext uri="{FF2B5EF4-FFF2-40B4-BE49-F238E27FC236}">
                <a16:creationId xmlns:a16="http://schemas.microsoft.com/office/drawing/2014/main" id="{D1D61D06-D81D-81E9-028E-750AE206BC08}"/>
              </a:ext>
            </a:extLst>
          </p:cNvPr>
          <p:cNvSpPr txBox="1"/>
          <p:nvPr/>
        </p:nvSpPr>
        <p:spPr>
          <a:xfrm>
            <a:off x="2533650" y="3482975"/>
            <a:ext cx="9144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9">
            <a:extLst>
              <a:ext uri="{FF2B5EF4-FFF2-40B4-BE49-F238E27FC236}">
                <a16:creationId xmlns:a16="http://schemas.microsoft.com/office/drawing/2014/main" id="{16F81F38-6EB7-44E3-6C35-3BA3C95DC059}"/>
              </a:ext>
            </a:extLst>
          </p:cNvPr>
          <p:cNvSpPr/>
          <p:nvPr/>
        </p:nvSpPr>
        <p:spPr>
          <a:xfrm>
            <a:off x="8629650" y="3101975"/>
            <a:ext cx="8382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Button Day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 err="1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Day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b="1" dirty="0"/>
          </a:p>
        </p:txBody>
      </p:sp>
      <p:sp>
        <p:nvSpPr>
          <p:cNvPr id="14" name="object 31">
            <a:extLst>
              <a:ext uri="{FF2B5EF4-FFF2-40B4-BE49-F238E27FC236}">
                <a16:creationId xmlns:a16="http://schemas.microsoft.com/office/drawing/2014/main" id="{23179E31-6B69-E23F-45B3-7241ACF558FB}"/>
              </a:ext>
            </a:extLst>
          </p:cNvPr>
          <p:cNvSpPr txBox="1"/>
          <p:nvPr/>
        </p:nvSpPr>
        <p:spPr>
          <a:xfrm>
            <a:off x="9925050" y="35591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20./21.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E06CAA87-FFA4-3F67-BED7-C8A87DA0A8F6}"/>
              </a:ext>
            </a:extLst>
          </p:cNvPr>
          <p:cNvSpPr/>
          <p:nvPr/>
        </p:nvSpPr>
        <p:spPr>
          <a:xfrm>
            <a:off x="9848850" y="3101975"/>
            <a:ext cx="76201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16" name="object 19">
            <a:extLst>
              <a:ext uri="{FF2B5EF4-FFF2-40B4-BE49-F238E27FC236}">
                <a16:creationId xmlns:a16="http://schemas.microsoft.com/office/drawing/2014/main" id="{383E53CA-2AF5-F497-489A-2D431BFEC6F3}"/>
              </a:ext>
            </a:extLst>
          </p:cNvPr>
          <p:cNvSpPr/>
          <p:nvPr/>
        </p:nvSpPr>
        <p:spPr>
          <a:xfrm>
            <a:off x="9848850" y="3101975"/>
            <a:ext cx="12192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TK-Sitzung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evtl. Aktion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933450" y="5235575"/>
            <a:ext cx="11658600" cy="457200"/>
          </a:xfrm>
          <a:custGeom>
            <a:avLst/>
            <a:gdLst/>
            <a:ahLst/>
            <a:cxnLst/>
            <a:rect l="l" t="t" r="r" b="b"/>
            <a:pathLst>
              <a:path w="9599295" h="432435">
                <a:moveTo>
                  <a:pt x="9598863" y="0"/>
                </a:moveTo>
                <a:lnTo>
                  <a:pt x="0" y="0"/>
                </a:lnTo>
                <a:lnTo>
                  <a:pt x="0" y="432003"/>
                </a:lnTo>
                <a:lnTo>
                  <a:pt x="9598863" y="432003"/>
                </a:lnTo>
                <a:lnTo>
                  <a:pt x="9598863" y="0"/>
                </a:lnTo>
                <a:close/>
              </a:path>
            </a:pathLst>
          </a:custGeom>
          <a:solidFill>
            <a:srgbClr val="EB5A55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48" name="object 18">
            <a:extLst>
              <a:ext uri="{FF2B5EF4-FFF2-40B4-BE49-F238E27FC236}">
                <a16:creationId xmlns:a16="http://schemas.microsoft.com/office/drawing/2014/main" id="{3FD6A87C-4600-1301-EE7B-6B5056E54C50}"/>
              </a:ext>
            </a:extLst>
          </p:cNvPr>
          <p:cNvSpPr/>
          <p:nvPr/>
        </p:nvSpPr>
        <p:spPr>
          <a:xfrm flipH="1">
            <a:off x="857250" y="52355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51" name="object 18">
            <a:extLst>
              <a:ext uri="{FF2B5EF4-FFF2-40B4-BE49-F238E27FC236}">
                <a16:creationId xmlns:a16="http://schemas.microsoft.com/office/drawing/2014/main" id="{03A7128C-6B6D-64A6-725A-E4042D792BDA}"/>
              </a:ext>
            </a:extLst>
          </p:cNvPr>
          <p:cNvSpPr/>
          <p:nvPr/>
        </p:nvSpPr>
        <p:spPr>
          <a:xfrm flipH="1">
            <a:off x="4743450" y="52355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78" name="object 11">
            <a:extLst>
              <a:ext uri="{FF2B5EF4-FFF2-40B4-BE49-F238E27FC236}">
                <a16:creationId xmlns:a16="http://schemas.microsoft.com/office/drawing/2014/main" id="{416C7E93-2A5C-2D4E-9311-630C3C9389E8}"/>
              </a:ext>
            </a:extLst>
          </p:cNvPr>
          <p:cNvSpPr txBox="1"/>
          <p:nvPr/>
        </p:nvSpPr>
        <p:spPr>
          <a:xfrm>
            <a:off x="933450" y="6835775"/>
            <a:ext cx="11658600" cy="212238"/>
          </a:xfrm>
          <a:prstGeom prst="rect">
            <a:avLst/>
          </a:prstGeom>
          <a:solidFill>
            <a:srgbClr val="4CBCC0"/>
          </a:solidFill>
        </p:spPr>
        <p:txBody>
          <a:bodyPr vert="horz" wrap="square" lIns="0" tIns="4254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335"/>
              </a:spcBef>
            </a:pP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bject 19">
            <a:extLst>
              <a:ext uri="{FF2B5EF4-FFF2-40B4-BE49-F238E27FC236}">
                <a16:creationId xmlns:a16="http://schemas.microsoft.com/office/drawing/2014/main" id="{DEF11005-3431-1AC5-7EA3-D890CFB52131}"/>
              </a:ext>
            </a:extLst>
          </p:cNvPr>
          <p:cNvSpPr/>
          <p:nvPr/>
        </p:nvSpPr>
        <p:spPr>
          <a:xfrm>
            <a:off x="7791450" y="739775"/>
            <a:ext cx="2057400" cy="4168775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57" name="object 19">
            <a:extLst>
              <a:ext uri="{FF2B5EF4-FFF2-40B4-BE49-F238E27FC236}">
                <a16:creationId xmlns:a16="http://schemas.microsoft.com/office/drawing/2014/main" id="{3FB6B0D3-8980-175C-780D-26035B1AB848}"/>
              </a:ext>
            </a:extLst>
          </p:cNvPr>
          <p:cNvSpPr/>
          <p:nvPr/>
        </p:nvSpPr>
        <p:spPr>
          <a:xfrm>
            <a:off x="7715250" y="6226175"/>
            <a:ext cx="12954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52" name="object 19">
            <a:extLst>
              <a:ext uri="{FF2B5EF4-FFF2-40B4-BE49-F238E27FC236}">
                <a16:creationId xmlns:a16="http://schemas.microsoft.com/office/drawing/2014/main" id="{FACDBE31-5A01-C53B-62C7-9124AF00F478}"/>
              </a:ext>
            </a:extLst>
          </p:cNvPr>
          <p:cNvSpPr/>
          <p:nvPr/>
        </p:nvSpPr>
        <p:spPr>
          <a:xfrm>
            <a:off x="5276850" y="6226175"/>
            <a:ext cx="12954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19" name="object 19"/>
          <p:cNvSpPr/>
          <p:nvPr/>
        </p:nvSpPr>
        <p:spPr>
          <a:xfrm>
            <a:off x="1543050" y="6226175"/>
            <a:ext cx="12954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4" name="object 4"/>
          <p:cNvSpPr txBox="1"/>
          <p:nvPr/>
        </p:nvSpPr>
        <p:spPr>
          <a:xfrm>
            <a:off x="7943850" y="815975"/>
            <a:ext cx="1752600" cy="26071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Aktionstag 17. April</a:t>
            </a:r>
            <a:b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Button Day/</a:t>
            </a:r>
            <a:r>
              <a:rPr lang="de-DE" sz="1350" b="1" spc="-10" dirty="0" err="1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Day</a:t>
            </a:r>
            <a:b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50" b="1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Farbe zeigen im Betrieb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Zeichen setzen und Präsenz zeigen in 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betr. Öffentlichkeit</a:t>
            </a:r>
            <a:b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Macht euren Arbeitsplatz bunt, tragt euren Tarifbutton, rote T-Shirts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nutzt natürlich unsere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digitalen Button Day Hintergründe.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Bestellt alles bei eurem Tarifsekretär!</a:t>
            </a: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33450" y="6226175"/>
            <a:ext cx="1752600" cy="381515"/>
          </a:xfrm>
          <a:prstGeom prst="rect">
            <a:avLst/>
          </a:prstGeom>
          <a:solidFill>
            <a:srgbClr val="4CBCC0"/>
          </a:solidFill>
        </p:spPr>
        <p:txBody>
          <a:bodyPr vert="horz" wrap="square" lIns="0" tIns="4254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335"/>
              </a:spcBef>
            </a:pP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 Friedenspflicht: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Beginn 1.  Aktionswelle!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09650" y="5921375"/>
            <a:ext cx="9144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object 4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82450" y="130175"/>
            <a:ext cx="1198755" cy="1080000"/>
          </a:xfrm>
          <a:prstGeom prst="rect">
            <a:avLst/>
          </a:prstGeom>
        </p:spPr>
      </p:pic>
      <p:sp>
        <p:nvSpPr>
          <p:cNvPr id="49" name="object 31">
            <a:extLst>
              <a:ext uri="{FF2B5EF4-FFF2-40B4-BE49-F238E27FC236}">
                <a16:creationId xmlns:a16="http://schemas.microsoft.com/office/drawing/2014/main" id="{384E65BD-3554-3CF2-4354-923998AA6073}"/>
              </a:ext>
            </a:extLst>
          </p:cNvPr>
          <p:cNvSpPr txBox="1"/>
          <p:nvPr/>
        </p:nvSpPr>
        <p:spPr>
          <a:xfrm>
            <a:off x="4895850" y="59213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07.-10.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object 11">
            <a:extLst>
              <a:ext uri="{FF2B5EF4-FFF2-40B4-BE49-F238E27FC236}">
                <a16:creationId xmlns:a16="http://schemas.microsoft.com/office/drawing/2014/main" id="{C27A4199-6FE4-CCBE-36E4-0FB0D16F1B8A}"/>
              </a:ext>
            </a:extLst>
          </p:cNvPr>
          <p:cNvSpPr txBox="1"/>
          <p:nvPr/>
        </p:nvSpPr>
        <p:spPr>
          <a:xfrm>
            <a:off x="4819650" y="6226175"/>
            <a:ext cx="1612900" cy="381515"/>
          </a:xfrm>
          <a:prstGeom prst="rect">
            <a:avLst/>
          </a:prstGeom>
          <a:solidFill>
            <a:srgbClr val="4CBCC0"/>
          </a:solidFill>
        </p:spPr>
        <p:txBody>
          <a:bodyPr vert="horz" wrap="square" lIns="0" tIns="4254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335"/>
              </a:spcBef>
            </a:pP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Feiertage: Karfreitag bis Ostermontag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18">
            <a:extLst>
              <a:ext uri="{FF2B5EF4-FFF2-40B4-BE49-F238E27FC236}">
                <a16:creationId xmlns:a16="http://schemas.microsoft.com/office/drawing/2014/main" id="{C18394B4-F6A8-0651-A87D-31458558FC79}"/>
              </a:ext>
            </a:extLst>
          </p:cNvPr>
          <p:cNvSpPr/>
          <p:nvPr/>
        </p:nvSpPr>
        <p:spPr>
          <a:xfrm flipH="1">
            <a:off x="7029450" y="52355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55" name="object 11">
            <a:extLst>
              <a:ext uri="{FF2B5EF4-FFF2-40B4-BE49-F238E27FC236}">
                <a16:creationId xmlns:a16="http://schemas.microsoft.com/office/drawing/2014/main" id="{E1198C34-8AF8-8052-DC3B-DBB370D1F9F1}"/>
              </a:ext>
            </a:extLst>
          </p:cNvPr>
          <p:cNvSpPr txBox="1"/>
          <p:nvPr/>
        </p:nvSpPr>
        <p:spPr>
          <a:xfrm>
            <a:off x="7105650" y="6226175"/>
            <a:ext cx="1752600" cy="381515"/>
          </a:xfrm>
          <a:prstGeom prst="rect">
            <a:avLst/>
          </a:prstGeom>
          <a:solidFill>
            <a:srgbClr val="4CBCC0"/>
          </a:solidFill>
        </p:spPr>
        <p:txBody>
          <a:bodyPr vert="horz" wrap="square" lIns="0" tIns="4254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335"/>
              </a:spcBef>
            </a:pP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Endspurt: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Beginn 2.  Aktionswelle!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bject 31">
            <a:extLst>
              <a:ext uri="{FF2B5EF4-FFF2-40B4-BE49-F238E27FC236}">
                <a16:creationId xmlns:a16="http://schemas.microsoft.com/office/drawing/2014/main" id="{6DE0894D-34D9-BA8A-38D4-5C3F2959FCB8}"/>
              </a:ext>
            </a:extLst>
          </p:cNvPr>
          <p:cNvSpPr txBox="1"/>
          <p:nvPr/>
        </p:nvSpPr>
        <p:spPr>
          <a:xfrm>
            <a:off x="7181850" y="59213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bject 31">
            <a:extLst>
              <a:ext uri="{FF2B5EF4-FFF2-40B4-BE49-F238E27FC236}">
                <a16:creationId xmlns:a16="http://schemas.microsoft.com/office/drawing/2014/main" id="{78331185-1A72-C6DD-0360-4B9686255188}"/>
              </a:ext>
            </a:extLst>
          </p:cNvPr>
          <p:cNvSpPr txBox="1"/>
          <p:nvPr/>
        </p:nvSpPr>
        <p:spPr>
          <a:xfrm>
            <a:off x="9467850" y="59213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bject 31">
            <a:extLst>
              <a:ext uri="{FF2B5EF4-FFF2-40B4-BE49-F238E27FC236}">
                <a16:creationId xmlns:a16="http://schemas.microsoft.com/office/drawing/2014/main" id="{31762162-071D-0382-2862-0829576CF875}"/>
              </a:ext>
            </a:extLst>
          </p:cNvPr>
          <p:cNvSpPr txBox="1"/>
          <p:nvPr/>
        </p:nvSpPr>
        <p:spPr>
          <a:xfrm>
            <a:off x="11372850" y="59213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18">
            <a:extLst>
              <a:ext uri="{FF2B5EF4-FFF2-40B4-BE49-F238E27FC236}">
                <a16:creationId xmlns:a16="http://schemas.microsoft.com/office/drawing/2014/main" id="{58594E58-1FE0-26C1-80A5-79A529A2689C}"/>
              </a:ext>
            </a:extLst>
          </p:cNvPr>
          <p:cNvSpPr/>
          <p:nvPr/>
        </p:nvSpPr>
        <p:spPr>
          <a:xfrm flipH="1">
            <a:off x="9315450" y="52355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 dirty="0"/>
          </a:p>
        </p:txBody>
      </p:sp>
      <p:sp>
        <p:nvSpPr>
          <p:cNvPr id="61" name="object 18">
            <a:extLst>
              <a:ext uri="{FF2B5EF4-FFF2-40B4-BE49-F238E27FC236}">
                <a16:creationId xmlns:a16="http://schemas.microsoft.com/office/drawing/2014/main" id="{35AEC19A-F86E-1DFD-23EE-399D54ABE227}"/>
              </a:ext>
            </a:extLst>
          </p:cNvPr>
          <p:cNvSpPr/>
          <p:nvPr/>
        </p:nvSpPr>
        <p:spPr>
          <a:xfrm flipH="1">
            <a:off x="11220450" y="5235575"/>
            <a:ext cx="76200" cy="12192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65" name="object 19">
            <a:extLst>
              <a:ext uri="{FF2B5EF4-FFF2-40B4-BE49-F238E27FC236}">
                <a16:creationId xmlns:a16="http://schemas.microsoft.com/office/drawing/2014/main" id="{EB8C1ED6-FE09-D675-CFFE-DBFC492509A7}"/>
              </a:ext>
            </a:extLst>
          </p:cNvPr>
          <p:cNvSpPr/>
          <p:nvPr/>
        </p:nvSpPr>
        <p:spPr>
          <a:xfrm>
            <a:off x="9696450" y="6226175"/>
            <a:ext cx="12954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66" name="object 11">
            <a:extLst>
              <a:ext uri="{FF2B5EF4-FFF2-40B4-BE49-F238E27FC236}">
                <a16:creationId xmlns:a16="http://schemas.microsoft.com/office/drawing/2014/main" id="{A2A02DD7-D5E4-D3F1-701D-463E5AB47715}"/>
              </a:ext>
            </a:extLst>
          </p:cNvPr>
          <p:cNvSpPr txBox="1"/>
          <p:nvPr/>
        </p:nvSpPr>
        <p:spPr>
          <a:xfrm>
            <a:off x="9391650" y="6226175"/>
            <a:ext cx="1447800" cy="381515"/>
          </a:xfrm>
          <a:prstGeom prst="rect">
            <a:avLst/>
          </a:prstGeom>
          <a:solidFill>
            <a:srgbClr val="4CBCC0"/>
          </a:solidFill>
        </p:spPr>
        <p:txBody>
          <a:bodyPr vert="horz" wrap="square" lIns="0" tIns="4254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335"/>
              </a:spcBef>
            </a:pP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Zweite 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Verhandlungsrunde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bject 19">
            <a:extLst>
              <a:ext uri="{FF2B5EF4-FFF2-40B4-BE49-F238E27FC236}">
                <a16:creationId xmlns:a16="http://schemas.microsoft.com/office/drawing/2014/main" id="{F5C4BD60-1A04-9443-1885-36EA3883C9A6}"/>
              </a:ext>
            </a:extLst>
          </p:cNvPr>
          <p:cNvSpPr/>
          <p:nvPr/>
        </p:nvSpPr>
        <p:spPr>
          <a:xfrm>
            <a:off x="11601450" y="6226175"/>
            <a:ext cx="1295400" cy="381000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68" name="object 11">
            <a:extLst>
              <a:ext uri="{FF2B5EF4-FFF2-40B4-BE49-F238E27FC236}">
                <a16:creationId xmlns:a16="http://schemas.microsoft.com/office/drawing/2014/main" id="{D69BF47F-F8B6-66DA-3859-34E11F790838}"/>
              </a:ext>
            </a:extLst>
          </p:cNvPr>
          <p:cNvSpPr txBox="1"/>
          <p:nvPr/>
        </p:nvSpPr>
        <p:spPr>
          <a:xfrm>
            <a:off x="11296650" y="6225660"/>
            <a:ext cx="1447800" cy="381515"/>
          </a:xfrm>
          <a:prstGeom prst="rect">
            <a:avLst/>
          </a:prstGeom>
          <a:solidFill>
            <a:srgbClr val="4CBCC0"/>
          </a:solidFill>
        </p:spPr>
        <p:txBody>
          <a:bodyPr vert="horz" wrap="square" lIns="0" tIns="42545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335"/>
              </a:spcBef>
            </a:pP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Dritte </a:t>
            </a:r>
            <a:b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b="1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Verhandlungsrunde</a:t>
            </a:r>
            <a:endParaRPr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AC7C1FB1-76FB-D998-D4FC-15E6DB652FF0}"/>
              </a:ext>
            </a:extLst>
          </p:cNvPr>
          <p:cNvSpPr txBox="1"/>
          <p:nvPr/>
        </p:nvSpPr>
        <p:spPr>
          <a:xfrm>
            <a:off x="1085850" y="6835775"/>
            <a:ext cx="11049000" cy="43217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Bitte: Macht gute Fotos von euren Aktionen und sendet sie an </a:t>
            </a: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info@energieinverdi.de</a:t>
            </a: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wir veröffentlichen sie dann auf </a:t>
            </a:r>
            <a:r>
              <a:rPr lang="de-DE" sz="1350" b="1" spc="-10" dirty="0" err="1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Media!</a:t>
            </a:r>
            <a:b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Angebot: Unterstützende Medien und Texte zu den Aktionen findet ihr aus </a:t>
            </a:r>
            <a:r>
              <a:rPr lang="de-DE" sz="1350" b="1" spc="-10" dirty="0" err="1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energieinverdi.de</a:t>
            </a: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350" b="1" spc="-10" dirty="0" err="1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tgvolleenergie</a:t>
            </a:r>
            <a:endParaRPr lang="de-D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bject 18">
            <a:extLst>
              <a:ext uri="{FF2B5EF4-FFF2-40B4-BE49-F238E27FC236}">
                <a16:creationId xmlns:a16="http://schemas.microsoft.com/office/drawing/2014/main" id="{30D5C6A0-770A-DF72-6F57-D102B05C5959}"/>
              </a:ext>
            </a:extLst>
          </p:cNvPr>
          <p:cNvSpPr/>
          <p:nvPr/>
        </p:nvSpPr>
        <p:spPr>
          <a:xfrm>
            <a:off x="8553450" y="4930775"/>
            <a:ext cx="76201" cy="990600"/>
          </a:xfrm>
          <a:custGeom>
            <a:avLst/>
            <a:gdLst/>
            <a:ahLst/>
            <a:cxnLst/>
            <a:rect l="l" t="t" r="r" b="b"/>
            <a:pathLst>
              <a:path h="2439670">
                <a:moveTo>
                  <a:pt x="0" y="0"/>
                </a:moveTo>
                <a:lnTo>
                  <a:pt x="0" y="2439593"/>
                </a:lnTo>
              </a:path>
            </a:pathLst>
          </a:custGeom>
          <a:ln w="9525">
            <a:solidFill>
              <a:srgbClr val="003C5E"/>
            </a:solidFill>
          </a:ln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73" name="object 31">
            <a:extLst>
              <a:ext uri="{FF2B5EF4-FFF2-40B4-BE49-F238E27FC236}">
                <a16:creationId xmlns:a16="http://schemas.microsoft.com/office/drawing/2014/main" id="{D2F55F83-446B-49A0-1DE1-651F9A086EBC}"/>
              </a:ext>
            </a:extLst>
          </p:cNvPr>
          <p:cNvSpPr txBox="1"/>
          <p:nvPr/>
        </p:nvSpPr>
        <p:spPr>
          <a:xfrm>
            <a:off x="8248650" y="5921375"/>
            <a:ext cx="152400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450" b="1" spc="-25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 April</a:t>
            </a:r>
            <a:endParaRPr sz="14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object 19">
            <a:extLst>
              <a:ext uri="{FF2B5EF4-FFF2-40B4-BE49-F238E27FC236}">
                <a16:creationId xmlns:a16="http://schemas.microsoft.com/office/drawing/2014/main" id="{EE7A9024-D5F1-452E-FD2B-660CC2223F97}"/>
              </a:ext>
            </a:extLst>
          </p:cNvPr>
          <p:cNvSpPr/>
          <p:nvPr/>
        </p:nvSpPr>
        <p:spPr>
          <a:xfrm>
            <a:off x="3219450" y="739775"/>
            <a:ext cx="2057400" cy="4168775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75" name="object 4">
            <a:extLst>
              <a:ext uri="{FF2B5EF4-FFF2-40B4-BE49-F238E27FC236}">
                <a16:creationId xmlns:a16="http://schemas.microsoft.com/office/drawing/2014/main" id="{C287A6D0-1489-C59A-BC91-ED4DA1618B91}"/>
              </a:ext>
            </a:extLst>
          </p:cNvPr>
          <p:cNvSpPr txBox="1"/>
          <p:nvPr/>
        </p:nvSpPr>
        <p:spPr>
          <a:xfrm>
            <a:off x="3371850" y="815975"/>
            <a:ext cx="1828800" cy="39074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 Aktionsformen</a:t>
            </a: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endParaRPr lang="de-DE" sz="1050" b="1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Aktive Pause</a:t>
            </a:r>
            <a:b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Macht eine Aktion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Frühstücks- oder Mittagspause: Vor dem Werktor oder der Kantine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einen ver.di Stand. Seid sichtbar mit Bannern und T-Shirts.</a:t>
            </a: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endParaRPr lang="de-DE" sz="1000" b="1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Digitalfrühstück:</a:t>
            </a:r>
            <a:b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alle im Home-Office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werden kreativ und versammeln sich zu digitalen Events wie einem Digitalfrühstück – natürlich mit Tarif Energie 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Hintergrund.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object 19">
            <a:extLst>
              <a:ext uri="{FF2B5EF4-FFF2-40B4-BE49-F238E27FC236}">
                <a16:creationId xmlns:a16="http://schemas.microsoft.com/office/drawing/2014/main" id="{0E5AEE74-491F-B56F-FFF4-22455E8F4CE4}"/>
              </a:ext>
            </a:extLst>
          </p:cNvPr>
          <p:cNvSpPr/>
          <p:nvPr/>
        </p:nvSpPr>
        <p:spPr>
          <a:xfrm>
            <a:off x="5505450" y="739775"/>
            <a:ext cx="2057400" cy="4168775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B887CB13-3184-07C8-F68D-46660AD5B554}"/>
              </a:ext>
            </a:extLst>
          </p:cNvPr>
          <p:cNvSpPr txBox="1"/>
          <p:nvPr/>
        </p:nvSpPr>
        <p:spPr>
          <a:xfrm>
            <a:off x="5657850" y="815975"/>
            <a:ext cx="1828800" cy="404341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Arbeitgeber </a:t>
            </a:r>
            <a:b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adressieren</a:t>
            </a:r>
            <a:b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50" b="1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Betriebsversammlung: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Organisiert Betriebs-versammlungen mit Tarif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festem Berichtspunkt.</a:t>
            </a: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Tragt unsere berechtigten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Forderungen vor!</a:t>
            </a: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endParaRPr lang="de-DE" sz="1000" b="1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Hinweis: Wenn ihr die Sitzung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zum Ende unterbrecht statt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beendet, könnt ihr zeitnah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weitere Versammlung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einberufen!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Weckruf für Arbeitsdirektor:</a:t>
            </a: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Adressiert die Arbeitsdirektoren direkt: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 einer Mail oder einer Aktion vor den Büros.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Überzeugt sie von unseren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berechtigten Forderungen!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bject 19">
            <a:extLst>
              <a:ext uri="{FF2B5EF4-FFF2-40B4-BE49-F238E27FC236}">
                <a16:creationId xmlns:a16="http://schemas.microsoft.com/office/drawing/2014/main" id="{96025654-54AA-E7D7-8BFF-437F4990501E}"/>
              </a:ext>
            </a:extLst>
          </p:cNvPr>
          <p:cNvSpPr/>
          <p:nvPr/>
        </p:nvSpPr>
        <p:spPr>
          <a:xfrm>
            <a:off x="933450" y="739775"/>
            <a:ext cx="2057400" cy="4168775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82" name="object 4">
            <a:extLst>
              <a:ext uri="{FF2B5EF4-FFF2-40B4-BE49-F238E27FC236}">
                <a16:creationId xmlns:a16="http://schemas.microsoft.com/office/drawing/2014/main" id="{47969C83-D3DE-E10F-A9E6-D67369DEE15D}"/>
              </a:ext>
            </a:extLst>
          </p:cNvPr>
          <p:cNvSpPr txBox="1"/>
          <p:nvPr/>
        </p:nvSpPr>
        <p:spPr>
          <a:xfrm>
            <a:off x="1085850" y="815975"/>
            <a:ext cx="1828800" cy="418447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Bunt und </a:t>
            </a:r>
            <a:b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sichtbar</a:t>
            </a: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endParaRPr lang="de-DE" sz="1000" b="1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Online:</a:t>
            </a:r>
            <a:b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Gesicht zeigen: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Macht mit bei unserer Online-Demo, zeigt Gesicht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teilt euer Plakat: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https://www.energieinverdi.de/plakatgenerator</a:t>
            </a:r>
            <a:endParaRPr lang="de-DE" sz="1000" b="1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endParaRPr lang="de-DE" sz="1000" b="1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 Büro/Betrieb: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 Static Stickers, Fahnen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Flugblatt – macht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euer Büro, die Kantine 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oder andere Betriebsorte bunt mit unseren Statics oder 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ver.di-Fahnen. Hängt unser Forderungsflugblatt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 Schwarzen Brett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1:1 Gespräch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Sucht das Gespräch mit Flugblatt und ver.</a:t>
            </a:r>
            <a:r>
              <a:rPr lang="de-DE" sz="1000" b="1" spc="-1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br>
              <a:rPr lang="de-DE" sz="1000" b="1" spc="-1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Osterhase </a:t>
            </a: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der Hand</a:t>
            </a:r>
            <a:br>
              <a:rPr lang="de-DE" sz="10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ject 24">
            <a:extLst>
              <a:ext uri="{FF2B5EF4-FFF2-40B4-BE49-F238E27FC236}">
                <a16:creationId xmlns:a16="http://schemas.microsoft.com/office/drawing/2014/main" id="{BC602D23-0AA6-BEFD-9C7E-F6C2F6301169}"/>
              </a:ext>
            </a:extLst>
          </p:cNvPr>
          <p:cNvSpPr txBox="1"/>
          <p:nvPr/>
        </p:nvSpPr>
        <p:spPr>
          <a:xfrm>
            <a:off x="925830" y="206375"/>
            <a:ext cx="25146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Aktionszeitraum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19">
            <a:extLst>
              <a:ext uri="{FF2B5EF4-FFF2-40B4-BE49-F238E27FC236}">
                <a16:creationId xmlns:a16="http://schemas.microsoft.com/office/drawing/2014/main" id="{46FAACEC-460F-6C8E-C33C-63B608782F6C}"/>
              </a:ext>
            </a:extLst>
          </p:cNvPr>
          <p:cNvSpPr/>
          <p:nvPr/>
        </p:nvSpPr>
        <p:spPr>
          <a:xfrm>
            <a:off x="10001250" y="739775"/>
            <a:ext cx="2057400" cy="4168775"/>
          </a:xfrm>
          <a:custGeom>
            <a:avLst/>
            <a:gdLst/>
            <a:ahLst/>
            <a:cxnLst/>
            <a:rect l="l" t="t" r="r" b="b"/>
            <a:pathLst>
              <a:path w="2667000" h="1390650">
                <a:moveTo>
                  <a:pt x="2423934" y="0"/>
                </a:moveTo>
                <a:lnTo>
                  <a:pt x="0" y="0"/>
                </a:lnTo>
                <a:lnTo>
                  <a:pt x="0" y="1390535"/>
                </a:lnTo>
                <a:lnTo>
                  <a:pt x="2423934" y="1390535"/>
                </a:lnTo>
                <a:lnTo>
                  <a:pt x="2666923" y="702627"/>
                </a:lnTo>
                <a:lnTo>
                  <a:pt x="2423934" y="0"/>
                </a:lnTo>
                <a:close/>
              </a:path>
            </a:pathLst>
          </a:custGeom>
          <a:solidFill>
            <a:srgbClr val="4CBCC0"/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D950C4A2-F961-DFBC-1974-73DB1AF37E5E}"/>
              </a:ext>
            </a:extLst>
          </p:cNvPr>
          <p:cNvSpPr txBox="1"/>
          <p:nvPr/>
        </p:nvSpPr>
        <p:spPr>
          <a:xfrm>
            <a:off x="10153650" y="815975"/>
            <a:ext cx="1828800" cy="43665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Goldene Regeln</a:t>
            </a:r>
            <a:b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Aktionen</a:t>
            </a:r>
            <a:br>
              <a:rPr lang="de-DE" sz="13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50" b="1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Seid kreativ: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Jetzt ist Kreativität gefragt: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 haben Medien für euch,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aber ihr könnt alles verwenden, was bunt und laut ist!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Macht Bilder:</a:t>
            </a: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 Gutes und zeige es auf Bildern – nur wenn ihr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alles dokumentiert und postet, entfaltet sich die Wirkung eurer Aktionen!</a:t>
            </a:r>
            <a:endParaRPr lang="de-DE" sz="1000" b="1" u="sng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endParaRPr lang="de-DE" sz="1000" b="1" u="sng" spc="-10" dirty="0">
              <a:solidFill>
                <a:srgbClr val="003C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Sucht das Gespräch;</a:t>
            </a:r>
            <a:br>
              <a:rPr lang="de-DE" sz="1000" b="1" u="sng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wichtigste Instrument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 das 1:1 Gespräch –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geht raus und überzeugt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Nichtmitglieder Mitglied bei ver.di zu werden und</a:t>
            </a:r>
            <a:b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Mitglieder aktiv mitzumachen!</a:t>
            </a:r>
          </a:p>
          <a:p>
            <a:pPr marL="12065">
              <a:lnSpc>
                <a:spcPct val="100000"/>
              </a:lnSpc>
              <a:spcBef>
                <a:spcPts val="60"/>
              </a:spcBef>
              <a:tabLst>
                <a:tab pos="135255" algn="l"/>
              </a:tabLst>
            </a:pPr>
            <a:br>
              <a:rPr lang="de-DE" sz="1050" b="1" spc="-10" dirty="0">
                <a:solidFill>
                  <a:srgbClr val="003C5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905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576</Words>
  <Application>Microsoft Macintosh PowerPoint</Application>
  <PresentationFormat>Benutzerdefiniert</PresentationFormat>
  <Paragraphs>56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Niklas Allgaier</cp:lastModifiedBy>
  <cp:revision>18</cp:revision>
  <dcterms:created xsi:type="dcterms:W3CDTF">2022-12-01T17:10:04Z</dcterms:created>
  <dcterms:modified xsi:type="dcterms:W3CDTF">2023-03-30T12:20:02Z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2022-12-01T00:00:00Z</vt:filetime>
  </property>
  <property fmtid="{D5CDD505-2E9C-101B-9397-08002B2CF9AE}" pid="3" name="Creator">
    <vt:lpwstr>Adobe InDesign 18.0 (Macintosh)</vt:lpwstr>
  </property>
  <property fmtid="{D5CDD505-2E9C-101B-9397-08002B2CF9AE}" pid="4" name="LastSaved">
    <vt:filetime>2022-12-01T00:00:00Z</vt:filetime>
  </property>
  <property fmtid="{D5CDD505-2E9C-101B-9397-08002B2CF9AE}" pid="5" name="Producer">
    <vt:lpwstr>Adobe PDF Library 17.0</vt:lpwstr>
  </property>
</Properties>
</file>